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00" r:id="rId4"/>
    <p:sldId id="261" r:id="rId5"/>
    <p:sldId id="301" r:id="rId6"/>
    <p:sldId id="298" r:id="rId7"/>
    <p:sldId id="311" r:id="rId8"/>
    <p:sldId id="316" r:id="rId9"/>
    <p:sldId id="317" r:id="rId10"/>
    <p:sldId id="318" r:id="rId11"/>
    <p:sldId id="314" r:id="rId12"/>
    <p:sldId id="313" r:id="rId13"/>
    <p:sldId id="312" r:id="rId14"/>
    <p:sldId id="285" r:id="rId15"/>
    <p:sldId id="319" r:id="rId16"/>
  </p:sldIdLst>
  <p:sldSz cx="9144000" cy="51117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C0A"/>
    <a:srgbClr val="3B1C03"/>
    <a:srgbClr val="EE5500"/>
    <a:srgbClr val="BFBFBF"/>
    <a:srgbClr val="0192FF"/>
    <a:srgbClr val="FFCC00"/>
    <a:srgbClr val="009BD2"/>
    <a:srgbClr val="AFFFD3"/>
    <a:srgbClr val="85FF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8" autoAdjust="0"/>
    <p:restoredTop sz="75050" autoAdjust="0"/>
  </p:normalViewPr>
  <p:slideViewPr>
    <p:cSldViewPr>
      <p:cViewPr>
        <p:scale>
          <a:sx n="59" d="100"/>
          <a:sy n="59" d="100"/>
        </p:scale>
        <p:origin x="-1404" y="-90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E1CA-65AE-4998-850D-82C527BFE708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431EB-D54C-403C-B714-1E2BC512F9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879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互联网技术的发展催生了新媒体时代的到来</a:t>
            </a:r>
          </a:p>
          <a:p>
            <a:r>
              <a:rPr lang="zh-CN" altLang="en-US" sz="1200" dirty="0" smtClean="0"/>
              <a:t>在传统时代，传统媒体数量数以千计</a:t>
            </a:r>
            <a:endParaRPr lang="en-US" altLang="zh-CN" sz="1200" dirty="0" smtClean="0"/>
          </a:p>
          <a:p>
            <a:r>
              <a:rPr lang="zh-CN" altLang="en-US" sz="1200" dirty="0" smtClean="0"/>
              <a:t>在新媒体时代，除了官方媒体以外还有自媒体，新媒体数量数以亿计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这页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已经很详细了。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人人都是麦克风，自媒体时代到来</a:t>
            </a:r>
            <a:endParaRPr lang="en-US" altLang="zh-CN" sz="1200" b="1" kern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传统时代，媒体说，大众听。而在新媒体时代，大众说，大众听。</a:t>
            </a:r>
            <a:endParaRPr lang="en-US" altLang="zh-CN" sz="1200" b="1" kern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新媒体时代具备以下四个特征：</a:t>
            </a:r>
            <a:endParaRPr lang="en-US" altLang="zh-CN" sz="1200" b="1" kern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b="1" kern="0" baseline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跨越时空；</a:t>
            </a:r>
            <a:endParaRPr lang="en-US" altLang="zh-CN" sz="1200" b="1" kern="0" baseline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b="1" kern="0" baseline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交互性强</a:t>
            </a:r>
            <a:endParaRPr lang="en-US" altLang="zh-CN" sz="1200" b="1" kern="0" baseline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b="1" kern="0" baseline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大众化</a:t>
            </a:r>
            <a:endParaRPr lang="en-US" altLang="zh-CN" sz="1200" b="1" kern="0" baseline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b="1" kern="0" baseline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良莠不齐</a:t>
            </a:r>
            <a:endParaRPr lang="en-US" altLang="zh-CN" sz="1200" b="1" kern="0" baseline="0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企业应对新媒体舆情挑战：对质疑合作而非对抗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事件发展过程： 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世纪网曝光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农夫山泉水质量问题，农夫山泉坚称产品合格；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日京华时报介入，连续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天共用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个版面，反复报道农夫山泉水质问题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 农夫山泉指责怡宝恶意策划抹黑。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日农夫山泉已遭饮用水协会除名。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日北京桶装水销售协会通知下架农夫桶装水，农夫山泉桶装水因标准问题停产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日农夫山泉称为尊严关厂，不再为京城民众供桶装水</a:t>
            </a:r>
          </a:p>
          <a:p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事件分析：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农夫一开始疏于应对，京华时报介入后，事态失控，农夫强势回应，导致事件越闹越大。 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简单的消费投诉通过网络扩散，加上农夫山泉的错误应对，演变成为危机事件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传统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企业迷信于与部分传统媒体的良好关系，妄图利用传统手段来解决新媒体时代的问题，结果得不偿失。</a:t>
            </a:r>
          </a:p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事件发生经过：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1. 2012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世纪网曝光酒鬼酒塑化剂超标达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260%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。酒鬼酒当日临时停牌，酒类版块全线下跌，一日市值蒸发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340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个亿。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2. 11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日，酒鬼酒事发三天表态，态度强硬，不承认塑化剂问题。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3. 11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日，酒鬼酒坚称不会召回问题酒。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网上抽样调查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87%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网友相信酒鬼酒塑化剂超标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260%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网友表示再也不敢喝酒鬼酒。企业和产品口碑严重受损。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事件分析： </a:t>
            </a:r>
          </a:p>
          <a:p>
            <a:r>
              <a:rPr lang="zh-CN" alt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酒鬼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酒的回应被指缺乏诚意、缺少对策，是失败的危机公关。媒体甚至评论，酒鬼酒的百般逃避是企业道德败坏的表现。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事件爆发后，酒鬼酒的每一次回应并没平复舆论，反而激起新一波的舆论高潮。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在自媒体时代</a:t>
            </a:r>
            <a:r>
              <a:rPr lang="zh-CN" altLang="en-US" dirty="0" smtClean="0"/>
              <a:t>，所谓权威</a:t>
            </a:r>
            <a:r>
              <a:rPr lang="zh-CN" altLang="en-US" dirty="0" smtClean="0"/>
              <a:t>机构的全力支持，也无法扭转负面舆论的走向。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面对舆论危机时，应线上线下合力调控，线下做公关，线上建设事前事中事后的舆情信息服务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管理。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网络骨干节点机房设置服务器，才可能最全面地搜索网络信息。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电信自有的五星级机房运维、云主机及宽带保障机房，远比其他租赁的运算更快速，运行更</a:t>
            </a:r>
            <a:r>
              <a:rPr lang="zh-CN" altLang="en-US" smtClean="0"/>
              <a:t>稳定。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27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这页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已经很详细了。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这页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已经很详细了。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31EB-D54C-403C-B714-1E2BC512F9E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42844" cy="1357322"/>
          </a:xfrm>
          <a:prstGeom prst="rect">
            <a:avLst/>
          </a:prstGeom>
          <a:solidFill>
            <a:srgbClr val="3B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770453"/>
            <a:ext cx="9144000" cy="341297"/>
          </a:xfrm>
          <a:prstGeom prst="rect">
            <a:avLst/>
          </a:prstGeom>
          <a:solidFill>
            <a:srgbClr val="3B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 descr="C:\Users\Administrator\Desktop\无标题-1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4699015"/>
            <a:ext cx="1857388" cy="4526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85918" y="1698619"/>
            <a:ext cx="643798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3B1C03"/>
                </a:solidFill>
                <a:effectLst/>
                <a:latin typeface="微软雅黑"/>
                <a:ea typeface="微软雅黑"/>
                <a:cs typeface="微软雅黑"/>
              </a:rPr>
              <a:t>互联网舆情信息服务管理</a:t>
            </a:r>
            <a:endParaRPr lang="en-US" altLang="zh-CN" sz="4400" b="1" dirty="0" smtClean="0">
              <a:solidFill>
                <a:srgbClr val="3B1C03"/>
              </a:solidFill>
              <a:effectLst/>
              <a:latin typeface="微软雅黑"/>
              <a:ea typeface="微软雅黑"/>
              <a:cs typeface="微软雅黑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3B1C03"/>
                </a:solidFill>
                <a:effectLst/>
                <a:latin typeface="微软雅黑"/>
                <a:ea typeface="微软雅黑"/>
                <a:cs typeface="微软雅黑"/>
              </a:rPr>
              <a:t>2013.07</a:t>
            </a:r>
            <a:endParaRPr lang="zh-CN" altLang="en-US" b="1" dirty="0" smtClean="0">
              <a:solidFill>
                <a:srgbClr val="3B1C03"/>
              </a:solidFill>
              <a:effectLst/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86776" y="1698619"/>
            <a:ext cx="142876" cy="1357322"/>
          </a:xfrm>
          <a:prstGeom prst="rect">
            <a:avLst/>
          </a:prstGeom>
          <a:solidFill>
            <a:srgbClr val="3B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137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40"/>
          <p:cNvSpPr>
            <a:spLocks noChangeArrowheads="1"/>
          </p:cNvSpPr>
          <p:nvPr/>
        </p:nvSpPr>
        <p:spPr bwMode="auto">
          <a:xfrm>
            <a:off x="4286248" y="2627313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scene3d>
            <a:camera prst="legacyObliqueRight"/>
            <a:lightRig rig="legacyFlat3" dir="b"/>
          </a:scene3d>
          <a:sp3d extrusionH="4418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7818" y="1841495"/>
            <a:ext cx="3429024" cy="2016224"/>
          </a:xfrm>
          <a:solidFill>
            <a:schemeClr val="bg1"/>
          </a:solidFill>
        </p:spPr>
        <p:txBody>
          <a:bodyPr/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舆情信息服务品质的关键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Oval 733"/>
          <p:cNvSpPr>
            <a:spLocks noChangeArrowheads="1"/>
          </p:cNvSpPr>
          <p:nvPr/>
        </p:nvSpPr>
        <p:spPr bwMode="auto">
          <a:xfrm rot="16200000">
            <a:off x="1104084" y="1237445"/>
            <a:ext cx="1081088" cy="431800"/>
          </a:xfrm>
          <a:prstGeom prst="ellipse">
            <a:avLst/>
          </a:prstGeom>
          <a:gradFill rotWithShape="1">
            <a:gsLst>
              <a:gs pos="0">
                <a:srgbClr val="00D7D2">
                  <a:gamma/>
                  <a:shade val="72549"/>
                  <a:invGamma/>
                </a:srgbClr>
              </a:gs>
              <a:gs pos="100000">
                <a:srgbClr val="00D7D2"/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extrusionH="4545000" prstMaterial="legacyMatte">
            <a:bevelT w="13500" h="13500" prst="angle"/>
            <a:bevelB w="13500" h="13500" prst="angle"/>
            <a:extrusionClr>
              <a:srgbClr val="00D7D2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Oval 734"/>
          <p:cNvSpPr>
            <a:spLocks noChangeArrowheads="1"/>
          </p:cNvSpPr>
          <p:nvPr/>
        </p:nvSpPr>
        <p:spPr bwMode="auto">
          <a:xfrm rot="16200000">
            <a:off x="1104084" y="2388382"/>
            <a:ext cx="1081088" cy="431800"/>
          </a:xfrm>
          <a:prstGeom prst="ellipse">
            <a:avLst/>
          </a:prstGeom>
          <a:gradFill rotWithShape="1">
            <a:gsLst>
              <a:gs pos="0">
                <a:srgbClr val="00D7D2">
                  <a:gamma/>
                  <a:shade val="72549"/>
                  <a:invGamma/>
                </a:srgbClr>
              </a:gs>
              <a:gs pos="100000">
                <a:srgbClr val="00D7D2"/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extrusionH="4545000" prstMaterial="legacyMatte">
            <a:bevelT w="13500" h="13500" prst="angle"/>
            <a:bevelB w="13500" h="13500" prst="angle"/>
            <a:extrusionClr>
              <a:srgbClr val="00D7D2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Oval 735"/>
          <p:cNvSpPr>
            <a:spLocks noChangeArrowheads="1"/>
          </p:cNvSpPr>
          <p:nvPr/>
        </p:nvSpPr>
        <p:spPr bwMode="auto">
          <a:xfrm rot="16200000">
            <a:off x="1104084" y="3540907"/>
            <a:ext cx="1081088" cy="431800"/>
          </a:xfrm>
          <a:prstGeom prst="ellipse">
            <a:avLst/>
          </a:prstGeom>
          <a:gradFill rotWithShape="1">
            <a:gsLst>
              <a:gs pos="0">
                <a:srgbClr val="00D7D2">
                  <a:gamma/>
                  <a:shade val="72549"/>
                  <a:invGamma/>
                </a:srgbClr>
              </a:gs>
              <a:gs pos="100000">
                <a:srgbClr val="00D7D2"/>
              </a:gs>
            </a:gsLst>
            <a:lin ang="5400000" scaled="1"/>
          </a:gradFill>
          <a:ln>
            <a:noFill/>
          </a:ln>
          <a:effectLst/>
          <a:scene3d>
            <a:camera prst="legacyObliqueRight"/>
            <a:lightRig rig="legacyFlat1" dir="t"/>
          </a:scene3d>
          <a:sp3d extrusionH="4545000" prstMaterial="legacyMatte">
            <a:bevelT w="13500" h="13500" prst="angle"/>
            <a:bevelB w="13500" h="13500" prst="angle"/>
            <a:extrusionClr>
              <a:srgbClr val="00D7D2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8794" y="126999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专业的分析研判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0232" y="237007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稳定的监测系统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1670" y="355600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成熟的应对机制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Oval 741"/>
          <p:cNvSpPr>
            <a:spLocks noChangeArrowheads="1"/>
          </p:cNvSpPr>
          <p:nvPr/>
        </p:nvSpPr>
        <p:spPr bwMode="auto">
          <a:xfrm>
            <a:off x="4357686" y="1555743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scene3d>
            <a:camera prst="legacyObliqueRight"/>
            <a:lightRig rig="legacyFlat3" dir="b"/>
          </a:scene3d>
          <a:sp3d extrusionH="989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Oval 742"/>
          <p:cNvSpPr>
            <a:spLocks noChangeArrowheads="1"/>
          </p:cNvSpPr>
          <p:nvPr/>
        </p:nvSpPr>
        <p:spPr bwMode="auto">
          <a:xfrm>
            <a:off x="4429124" y="3841759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scene3d>
            <a:camera prst="legacyObliqueRight"/>
            <a:lightRig rig="legacyFlat3" dir="b"/>
          </a:scene3d>
          <a:sp3d extrusionH="989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Oval 743"/>
          <p:cNvSpPr>
            <a:spLocks noChangeArrowheads="1"/>
          </p:cNvSpPr>
          <p:nvPr/>
        </p:nvSpPr>
        <p:spPr bwMode="auto">
          <a:xfrm>
            <a:off x="4929190" y="1555743"/>
            <a:ext cx="73025" cy="7302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45450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857488" y="769925"/>
            <a:ext cx="3929090" cy="1714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分析研判 </a:t>
            </a:r>
            <a:r>
              <a:rPr lang="en-US" altLang="zh-CN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– </a:t>
            </a: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核心竞争力</a:t>
            </a:r>
          </a:p>
        </p:txBody>
      </p:sp>
      <p:sp>
        <p:nvSpPr>
          <p:cNvPr id="7" name="矩形 6"/>
          <p:cNvSpPr/>
          <p:nvPr/>
        </p:nvSpPr>
        <p:spPr>
          <a:xfrm>
            <a:off x="928662" y="769925"/>
            <a:ext cx="1857388" cy="1714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8662" y="2555875"/>
            <a:ext cx="1857388" cy="1714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00" y="1912933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分级判定体系</a:t>
            </a:r>
            <a:endParaRPr lang="zh-CN" altLang="en-US" sz="20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841759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分析体系</a:t>
            </a:r>
            <a:endParaRPr lang="zh-CN" altLang="en-US" sz="20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84239"/>
            <a:ext cx="113391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矩形 10"/>
          <p:cNvSpPr/>
          <p:nvPr/>
        </p:nvSpPr>
        <p:spPr>
          <a:xfrm>
            <a:off x="428596" y="769925"/>
            <a:ext cx="428628" cy="3500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1+1</a:t>
            </a:r>
            <a:endParaRPr lang="zh-CN" altLang="en-US" sz="4800" b="1" dirty="0"/>
          </a:p>
        </p:txBody>
      </p:sp>
      <p:sp>
        <p:nvSpPr>
          <p:cNvPr id="14" name="矩形 13"/>
          <p:cNvSpPr/>
          <p:nvPr/>
        </p:nvSpPr>
        <p:spPr>
          <a:xfrm>
            <a:off x="4857752" y="843339"/>
            <a:ext cx="1857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网络信息分级：</a:t>
            </a:r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红色等级（危险）</a:t>
            </a:r>
            <a:endParaRPr lang="en-US" altLang="zh-CN" sz="1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EE5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橙色等级（亚危险）</a:t>
            </a:r>
            <a:endParaRPr lang="en-US" altLang="zh-CN" sz="1600" b="1" dirty="0" smtClean="0">
              <a:solidFill>
                <a:srgbClr val="EE55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黄色等级（可控）</a:t>
            </a:r>
            <a:endParaRPr lang="en-US" altLang="zh-CN" sz="1600" b="1" dirty="0" smtClean="0"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绿色等级（安全）</a:t>
            </a:r>
            <a:endParaRPr lang="zh-CN" alt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984239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信息事件作用力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企业处理能力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外部媒体影响力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网民作用力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传播方式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572000" y="1600638"/>
            <a:ext cx="285752" cy="2143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 descr="E:\Fengfeifei\PPt素材\简洁蓝色商png图标238张\蓝色简洁商务图标238张 (3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16238"/>
            <a:ext cx="668331" cy="668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矩形 18"/>
          <p:cNvSpPr/>
          <p:nvPr/>
        </p:nvSpPr>
        <p:spPr>
          <a:xfrm>
            <a:off x="2857488" y="2555875"/>
            <a:ext cx="3929090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28926" y="2627313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传播途径分析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途径分类分析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趋势预判 </a:t>
            </a:r>
          </a:p>
        </p:txBody>
      </p:sp>
      <p:sp>
        <p:nvSpPr>
          <p:cNvPr id="21" name="矩形 20"/>
          <p:cNvSpPr/>
          <p:nvPr/>
        </p:nvSpPr>
        <p:spPr>
          <a:xfrm>
            <a:off x="2928926" y="3484569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传播者分析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传播者属性分析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传播者行为分析 </a:t>
            </a:r>
          </a:p>
        </p:txBody>
      </p:sp>
      <p:sp>
        <p:nvSpPr>
          <p:cNvPr id="22" name="矩形 21"/>
          <p:cNvSpPr/>
          <p:nvPr/>
        </p:nvSpPr>
        <p:spPr>
          <a:xfrm>
            <a:off x="4929190" y="2555875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影响力分析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事件影响力分析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媒体影响力分析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网民影响力分析 </a:t>
            </a:r>
          </a:p>
        </p:txBody>
      </p:sp>
      <p:sp>
        <p:nvSpPr>
          <p:cNvPr id="23" name="矩形 22"/>
          <p:cNvSpPr/>
          <p:nvPr/>
        </p:nvSpPr>
        <p:spPr>
          <a:xfrm>
            <a:off x="4929190" y="3481180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营销活动分析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活动质量分析 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活动流程分析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960703"/>
            <a:ext cx="1495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24"/>
          <p:cNvSpPr/>
          <p:nvPr/>
        </p:nvSpPr>
        <p:spPr>
          <a:xfrm>
            <a:off x="7000892" y="1269991"/>
            <a:ext cx="171451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基于监测到的信息，通过多维度分析，及时预警、找到应对策略。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342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"/>
          <p:cNvSpPr>
            <a:spLocks noChangeArrowheads="1"/>
          </p:cNvSpPr>
          <p:nvPr/>
        </p:nvSpPr>
        <p:spPr bwMode="gray">
          <a:xfrm>
            <a:off x="4929190" y="2838462"/>
            <a:ext cx="3786187" cy="15033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Top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gray">
          <a:xfrm>
            <a:off x="642937" y="2841627"/>
            <a:ext cx="3786187" cy="15033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Top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gray">
          <a:xfrm>
            <a:off x="4929190" y="984239"/>
            <a:ext cx="3786187" cy="150336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Top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gray">
          <a:xfrm>
            <a:off x="714375" y="981074"/>
            <a:ext cx="3786187" cy="15033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Top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监测系统 </a:t>
            </a:r>
            <a:r>
              <a:rPr lang="en-US" altLang="zh-CN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– </a:t>
            </a: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体系保障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2687569" y="1123939"/>
            <a:ext cx="15842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全网无缝监测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5288008" y="1145751"/>
            <a:ext cx="1498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全面抓取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2616131" y="3984635"/>
            <a:ext cx="15430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分级式预警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5286380" y="3962610"/>
            <a:ext cx="14319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自定义关键词</a:t>
            </a:r>
            <a:endParaRPr lang="en-US" altLang="zh-CN" sz="16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976287" y="3098789"/>
            <a:ext cx="1773237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根据不同管理层级需求，提供对应的分级信息及预警。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gray">
          <a:xfrm>
            <a:off x="990574" y="1055677"/>
            <a:ext cx="1701800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可以实现自动抓取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人工巡查、甄别舆情类型和级别。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gray">
          <a:xfrm>
            <a:off x="6896074" y="1062436"/>
            <a:ext cx="1773238" cy="1350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百度收录的，我们有，百度没收录的，我们也有，保障信息不遗漏。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6786578" y="2956830"/>
            <a:ext cx="196855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可自定义关键词，包括企业产品、品牌、部门、领导等关键词；舆情尽在掌握。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43570" y="3081326"/>
            <a:ext cx="812800" cy="812800"/>
            <a:chOff x="2430" y="1692"/>
            <a:chExt cx="339" cy="339"/>
          </a:xfrm>
        </p:grpSpPr>
        <p:sp>
          <p:nvSpPr>
            <p:cNvPr id="20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95552" y="1531912"/>
            <a:ext cx="835025" cy="819150"/>
            <a:chOff x="866" y="2169"/>
            <a:chExt cx="406" cy="405"/>
          </a:xfrm>
        </p:grpSpPr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911" y="2415"/>
              <a:ext cx="110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911" y="2198"/>
              <a:ext cx="110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967012" y="3090851"/>
            <a:ext cx="812800" cy="809625"/>
            <a:chOff x="1884" y="3188"/>
            <a:chExt cx="411" cy="409"/>
          </a:xfrm>
        </p:grpSpPr>
        <p:sp>
          <p:nvSpPr>
            <p:cNvPr id="29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675287" y="1563676"/>
            <a:ext cx="809625" cy="809625"/>
            <a:chOff x="3349" y="3250"/>
            <a:chExt cx="380" cy="380"/>
          </a:xfrm>
        </p:grpSpPr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gray">
            <a:xfrm>
              <a:off x="3396" y="3313"/>
              <a:ext cx="143" cy="253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900462" y="1947851"/>
            <a:ext cx="1660525" cy="1612900"/>
            <a:chOff x="2457" y="2000"/>
            <a:chExt cx="901" cy="888"/>
          </a:xfrm>
        </p:grpSpPr>
        <p:pic>
          <p:nvPicPr>
            <p:cNvPr id="38" name="Picture 34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-1297425" flipH="1" flipV="1">
              <a:off x="2521" y="2687"/>
              <a:ext cx="785" cy="182"/>
              <a:chOff x="2526" y="1060"/>
              <a:chExt cx="896" cy="236"/>
            </a:xfrm>
          </p:grpSpPr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48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4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2" name="Text Box 48"/>
          <p:cNvSpPr txBox="1">
            <a:spLocks noChangeArrowheads="1"/>
          </p:cNvSpPr>
          <p:nvPr/>
        </p:nvSpPr>
        <p:spPr bwMode="gray">
          <a:xfrm>
            <a:off x="4079849" y="2443151"/>
            <a:ext cx="12890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全天不间断护航</a:t>
            </a:r>
            <a:endParaRPr lang="en-US" altLang="zh-CN" sz="2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40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应对环节 </a:t>
            </a:r>
            <a:r>
              <a:rPr lang="en-US" altLang="zh-CN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– </a:t>
            </a: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攻守兼备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2574925" y="1027127"/>
            <a:ext cx="3535029" cy="3743326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ea typeface="宋体" charset="-122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gray">
          <a:xfrm>
            <a:off x="3068636" y="1643622"/>
            <a:ext cx="2749550" cy="27463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zh-CN" altLang="en-US" sz="1400">
              <a:ea typeface="宋体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gray">
          <a:xfrm>
            <a:off x="5429256" y="555611"/>
            <a:ext cx="3440134" cy="22648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启动专项应急预案；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快速应对，更早疏导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意见领袖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积极参与，化解危机</a:t>
            </a: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b="0" dirty="0" smtClean="0"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协调媒体新闻发布。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357158" y="3413132"/>
            <a:ext cx="185738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对竞争品牌信息监测，并根据舆情变化及时反应</a:t>
            </a:r>
            <a:r>
              <a:rPr lang="zh-CN" altLang="en-US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。</a:t>
            </a:r>
          </a:p>
          <a:p>
            <a:pPr eaLnBrk="0" hangingPunct="0"/>
            <a:endParaRPr lang="en-US" altLang="zh-CN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/>
            <a:endParaRPr lang="en-US" altLang="zh-CN" sz="1600" b="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6563010" y="3341123"/>
            <a:ext cx="286677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快速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立项，及时启动；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1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积极进行形象修复。</a:t>
            </a:r>
            <a:endParaRPr lang="en-US" altLang="zh-CN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11561" y="574583"/>
            <a:ext cx="1631950" cy="1695311"/>
            <a:chOff x="437" y="1621"/>
            <a:chExt cx="1110" cy="115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37" y="1621"/>
              <a:ext cx="1110" cy="1152"/>
              <a:chOff x="437" y="1621"/>
              <a:chExt cx="1110" cy="1152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437" y="1621"/>
                <a:ext cx="1110" cy="1096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01861" y="2899464"/>
            <a:ext cx="1631950" cy="1721801"/>
            <a:chOff x="437" y="1603"/>
            <a:chExt cx="1110" cy="1170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437" y="1603"/>
              <a:ext cx="1110" cy="1170"/>
              <a:chOff x="437" y="1603"/>
              <a:chExt cx="1110" cy="1170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37" y="1603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486" y="1652"/>
              <a:ext cx="1026" cy="1089"/>
              <a:chOff x="437" y="1596"/>
              <a:chExt cx="1110" cy="1177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gray">
              <a:xfrm>
                <a:off x="437" y="1596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4932361" y="2899464"/>
            <a:ext cx="1631950" cy="1721801"/>
            <a:chOff x="437" y="1603"/>
            <a:chExt cx="1110" cy="1170"/>
          </a:xfrm>
        </p:grpSpPr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37" y="1603"/>
              <a:ext cx="1110" cy="1170"/>
              <a:chOff x="437" y="1603"/>
              <a:chExt cx="1110" cy="1170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gray">
              <a:xfrm>
                <a:off x="437" y="1603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34" name="Oval 27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400">
                  <a:ea typeface="宋体" charset="-122"/>
                </a:endParaRPr>
              </a:p>
            </p:txBody>
          </p:sp>
        </p:grp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686175" y="595079"/>
            <a:ext cx="1466850" cy="1447800"/>
            <a:chOff x="708" y="2203"/>
            <a:chExt cx="751" cy="741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400">
                <a:ea typeface="宋体" charset="-122"/>
              </a:endParaRPr>
            </a:p>
          </p:txBody>
        </p:sp>
        <p:pic>
          <p:nvPicPr>
            <p:cNvPr id="37" name="Picture 3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34"/>
          <p:cNvSpPr>
            <a:spLocks noChangeArrowheads="1"/>
          </p:cNvSpPr>
          <p:nvPr/>
        </p:nvSpPr>
        <p:spPr bwMode="gray">
          <a:xfrm>
            <a:off x="3714750" y="1099135"/>
            <a:ext cx="1450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舆情引导</a:t>
            </a:r>
            <a:endParaRPr lang="en-US" altLang="zh-CN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2273300" y="2971343"/>
            <a:ext cx="1466850" cy="1447800"/>
            <a:chOff x="708" y="2203"/>
            <a:chExt cx="751" cy="741"/>
          </a:xfrm>
        </p:grpSpPr>
        <p:sp>
          <p:nvSpPr>
            <p:cNvPr id="40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400">
                <a:ea typeface="宋体" charset="-122"/>
              </a:endParaRPr>
            </a:p>
          </p:txBody>
        </p:sp>
        <p:pic>
          <p:nvPicPr>
            <p:cNvPr id="41" name="Picture 3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38"/>
          <p:cNvSpPr>
            <a:spLocks noChangeArrowheads="1"/>
          </p:cNvSpPr>
          <p:nvPr/>
        </p:nvSpPr>
        <p:spPr bwMode="gray">
          <a:xfrm>
            <a:off x="2289175" y="3547407"/>
            <a:ext cx="1450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攻防体系</a:t>
            </a:r>
            <a:endParaRPr lang="en-US" altLang="zh-CN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5033961" y="2971343"/>
            <a:ext cx="1466850" cy="1447800"/>
            <a:chOff x="708" y="2203"/>
            <a:chExt cx="751" cy="741"/>
          </a:xfrm>
        </p:grpSpPr>
        <p:sp>
          <p:nvSpPr>
            <p:cNvPr id="44" name="Oval 4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3141"/>
                </a:gs>
              </a:gsLst>
              <a:lin ang="5400000" scaled="1"/>
            </a:gradFill>
            <a:ln w="38100" algn="ctr">
              <a:solidFill>
                <a:srgbClr val="F8F8F8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400">
                <a:ea typeface="宋体" charset="-122"/>
              </a:endParaRPr>
            </a:p>
          </p:txBody>
        </p:sp>
        <p:pic>
          <p:nvPicPr>
            <p:cNvPr id="45" name="Picture 41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5016500" y="2971343"/>
            <a:ext cx="1466850" cy="1447800"/>
            <a:chOff x="708" y="2203"/>
            <a:chExt cx="751" cy="741"/>
          </a:xfrm>
        </p:grpSpPr>
        <p:sp>
          <p:nvSpPr>
            <p:cNvPr id="47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400">
                <a:ea typeface="宋体" charset="-122"/>
              </a:endParaRPr>
            </a:p>
          </p:txBody>
        </p:sp>
        <p:pic>
          <p:nvPicPr>
            <p:cNvPr id="48" name="Picture 4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Rectangle 45"/>
          <p:cNvSpPr>
            <a:spLocks noChangeArrowheads="1"/>
          </p:cNvSpPr>
          <p:nvPr/>
        </p:nvSpPr>
        <p:spPr bwMode="gray">
          <a:xfrm>
            <a:off x="5018087" y="3547407"/>
            <a:ext cx="14509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危机管理</a:t>
            </a:r>
            <a:endParaRPr lang="en-US" altLang="zh-CN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4098" name="Picture 2" descr="E:\Fengfeifei\PPt素材\【阿呆分享】精美PPT商业高清图片——房产建筑类【122张】\Construction\Image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341561"/>
            <a:ext cx="1214446" cy="12144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1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38" grpId="0" build="allAtOnce"/>
      <p:bldP spid="42" grpId="0" build="allAtOnce"/>
      <p:bldP spid="4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2910" y="1555743"/>
            <a:ext cx="7529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B1C03"/>
                </a:solidFill>
                <a:effectLst/>
                <a:latin typeface="微软雅黑" pitchFamily="34" charset="-122"/>
                <a:ea typeface="微软雅黑" pitchFamily="34" charset="-122"/>
              </a:rPr>
              <a:t>负面舆情并非洪水猛兽，</a:t>
            </a:r>
            <a:r>
              <a:rPr lang="zh-CN" altLang="en-US" sz="36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全面、及时、专业</a:t>
            </a:r>
            <a:r>
              <a:rPr lang="zh-CN" altLang="en-US" sz="3600" b="1" dirty="0" smtClean="0">
                <a:solidFill>
                  <a:srgbClr val="3B1C03"/>
                </a:solidFill>
                <a:effectLst/>
                <a:latin typeface="微软雅黑" pitchFamily="34" charset="-122"/>
                <a:ea typeface="微软雅黑" pitchFamily="34" charset="-122"/>
              </a:rPr>
              <a:t>的舆情信息服务是企业可持续性发展的有力保障。</a:t>
            </a:r>
            <a:endParaRPr lang="zh-CN" altLang="en-US" sz="3600" b="1" dirty="0">
              <a:solidFill>
                <a:srgbClr val="3B1C03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6776" y="1698619"/>
            <a:ext cx="142876" cy="1357322"/>
          </a:xfrm>
          <a:prstGeom prst="rect">
            <a:avLst/>
          </a:prstGeom>
          <a:solidFill>
            <a:srgbClr val="3B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61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267744" y="205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期待与您的合作！</a:t>
            </a:r>
            <a:endParaRPr lang="zh-CN" altLang="en-US" sz="4800" b="1" dirty="0">
              <a:solidFill>
                <a:srgbClr val="3B1C03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6776" y="1698619"/>
            <a:ext cx="142876" cy="1357322"/>
          </a:xfrm>
          <a:prstGeom prst="rect">
            <a:avLst/>
          </a:prstGeom>
          <a:solidFill>
            <a:srgbClr val="3B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6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357158" y="2913065"/>
            <a:ext cx="999770" cy="10015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463885" y="3176691"/>
            <a:ext cx="799999" cy="5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新媒体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gray">
          <a:xfrm>
            <a:off x="428596" y="1055677"/>
            <a:ext cx="999770" cy="1001594"/>
          </a:xfrm>
          <a:prstGeom prst="ellipse">
            <a:avLst/>
          </a:prstGeom>
          <a:solidFill>
            <a:srgbClr val="3B1C0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619379" y="1269991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传统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85984" y="2913065"/>
            <a:ext cx="1933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5.64</a:t>
            </a:r>
            <a:r>
              <a:rPr lang="zh-CN" altLang="en-US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亿</a:t>
            </a:r>
            <a:r>
              <a:rPr lang="zh-CN" altLang="en-US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网民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71934" y="3504335"/>
            <a:ext cx="214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4.2</a:t>
            </a:r>
            <a:r>
              <a:rPr lang="zh-CN" altLang="en-US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亿</a:t>
            </a:r>
            <a:r>
              <a:rPr lang="zh-CN" altLang="en-US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手机网民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15008" y="2946102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3.09</a:t>
            </a:r>
            <a:r>
              <a:rPr lang="zh-CN" altLang="en-US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亿</a:t>
            </a:r>
            <a:r>
              <a:rPr lang="zh-CN" altLang="en-US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微博用户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12841" y="3504335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3</a:t>
            </a:r>
            <a:r>
              <a:rPr lang="zh-CN" altLang="en-US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亿</a:t>
            </a:r>
            <a:r>
              <a:rPr lang="zh-CN" altLang="en-US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微信用户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108871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余家报社</a:t>
            </a:r>
            <a:endParaRPr lang="zh-CN" altLang="en-US" b="1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9058" y="144590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余家电视台</a:t>
            </a:r>
            <a:endParaRPr lang="zh-CN" altLang="en-US" b="1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18" y="166021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7000</a:t>
            </a:r>
            <a:r>
              <a:rPr lang="zh-CN" altLang="en-US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余家电台</a:t>
            </a:r>
            <a:endParaRPr lang="zh-CN" altLang="en-US" b="1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57290" y="3504335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268</a:t>
            </a:r>
            <a:r>
              <a:rPr lang="zh-CN" altLang="en-US" sz="3200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万</a:t>
            </a:r>
            <a:r>
              <a:rPr lang="zh-CN" altLang="en-US" b="1" kern="0" dirty="0" smtClean="0">
                <a:solidFill>
                  <a:srgbClr val="E46C0A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网站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5720" y="198421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互联网技术的发展催生了新媒体时代的到来</a:t>
            </a:r>
            <a:endParaRPr lang="zh-CN" altLang="en-US" sz="2800" b="1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37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2" grpId="0"/>
      <p:bldP spid="23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67" y="1198553"/>
            <a:ext cx="3667133" cy="355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人人都是麦克风，自媒体时代到来</a:t>
            </a:r>
            <a:endParaRPr lang="zh-CN" altLang="en-US" sz="2800" b="1" kern="0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1269991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</a:rPr>
              <a:t>媒体说，大众听。</a:t>
            </a:r>
            <a:endParaRPr lang="en-US" altLang="zh-CN" sz="2400" b="1" dirty="0" smtClean="0">
              <a:solidFill>
                <a:srgbClr val="3B1C0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127511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新媒体时代下舆情不易控制。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57158" y="2482849"/>
            <a:ext cx="4929222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357158" y="2841627"/>
            <a:ext cx="999770" cy="10015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463885" y="3105253"/>
            <a:ext cx="799999" cy="5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新媒体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gray">
          <a:xfrm>
            <a:off x="428596" y="984239"/>
            <a:ext cx="999770" cy="1001594"/>
          </a:xfrm>
          <a:prstGeom prst="ellipse">
            <a:avLst/>
          </a:prstGeom>
          <a:solidFill>
            <a:srgbClr val="3B1C0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619379" y="1198553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传统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28794" y="309434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EE5500"/>
                </a:solidFill>
                <a:latin typeface="微软雅黑" pitchFamily="34" charset="-122"/>
                <a:ea typeface="微软雅黑" pitchFamily="34" charset="-122"/>
              </a:rPr>
              <a:t>大众说，大众听。</a:t>
            </a:r>
            <a:endParaRPr lang="en-US" altLang="zh-CN" sz="2400" b="1" dirty="0" smtClean="0">
              <a:solidFill>
                <a:srgbClr val="EE55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21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案例</a:t>
            </a:r>
            <a:r>
              <a:rPr lang="en-US" altLang="zh-CN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1 </a:t>
            </a: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农夫山泉质量门，遭受“舆论暴力”</a:t>
            </a:r>
            <a:endParaRPr lang="zh-CN" altLang="en-US" sz="2800" b="1" kern="0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488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85720" y="3796580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媒体曝光农夫山泉水源遍布垃圾，生产标准不如自来水等系列问题。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9454" y="374490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农夫山泉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被迫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退出北京桶装水市场，销售额影响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近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7158" y="3341693"/>
            <a:ext cx="1857388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事件起因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00892" y="3341693"/>
            <a:ext cx="1857388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结果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714744" y="3341693"/>
            <a:ext cx="1857388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企业应对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43306" y="3796580"/>
            <a:ext cx="2143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态度强硬，与媒体掐架，与竞争对手口水战。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3000364" y="3806040"/>
            <a:ext cx="357190" cy="28575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6215074" y="3806040"/>
            <a:ext cx="357190" cy="285752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984371"/>
            <a:ext cx="1188078" cy="10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912933"/>
            <a:ext cx="1214446" cy="40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燕尾形 18"/>
          <p:cNvSpPr/>
          <p:nvPr/>
        </p:nvSpPr>
        <p:spPr>
          <a:xfrm>
            <a:off x="3071802" y="2270123"/>
            <a:ext cx="625906" cy="500725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 rot="10800000">
            <a:off x="5000628" y="2270123"/>
            <a:ext cx="535785" cy="42862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294818"/>
            <a:ext cx="2643206" cy="26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555875"/>
            <a:ext cx="1571636" cy="46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000364" y="1984371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夹击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1984371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夹击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205580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华润怡宝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2555875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世纪网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3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  <p:bldP spid="13" grpId="0" animBg="1"/>
      <p:bldP spid="14" grpId="0"/>
      <p:bldP spid="15" grpId="0" animBg="1"/>
      <p:bldP spid="16" grpId="0" animBg="1"/>
      <p:bldP spid="19" grpId="0" animBg="1"/>
      <p:bldP spid="21" grpId="0" animBg="1"/>
      <p:bldP spid="24" grpId="0"/>
      <p:bldP spid="25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案例</a:t>
            </a:r>
            <a:r>
              <a:rPr lang="en-US" altLang="zh-CN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2 </a:t>
            </a: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酒鬼酒因应对错误，深陷塑化剂泥潭</a:t>
            </a:r>
            <a:endParaRPr lang="zh-CN" altLang="en-US" sz="2800" b="1" kern="0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rot="5400000">
            <a:off x="29458" y="3683420"/>
            <a:ext cx="933025" cy="1383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1821272" y="3745622"/>
            <a:ext cx="933025" cy="1383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3597986" y="3745622"/>
            <a:ext cx="933025" cy="1383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651218" y="3146161"/>
            <a:ext cx="1702932" cy="1702932"/>
            <a:chOff x="2706" y="762"/>
            <a:chExt cx="1232" cy="1232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rgbClr val="654E25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rgbClr val="654E2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rgbClr val="654E25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rgbClr val="654E25">
                <a:alpha val="1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95970" y="4127511"/>
            <a:ext cx="6207687" cy="375972"/>
          </a:xfrm>
          <a:prstGeom prst="rightArrow">
            <a:avLst>
              <a:gd name="adj1" fmla="val 38231"/>
              <a:gd name="adj2" fmla="val 63827"/>
            </a:avLst>
          </a:prstGeom>
          <a:gradFill rotWithShape="1">
            <a:gsLst>
              <a:gs pos="0">
                <a:srgbClr val="FF6400"/>
              </a:gs>
              <a:gs pos="100000">
                <a:srgbClr val="FFC8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408" y="3270255"/>
            <a:ext cx="158604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媒体曝光其塑化剂严重超标。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24796" y="3270255"/>
            <a:ext cx="164713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错误应对舆情，网络负面声量持续高涨。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5244" y="3270255"/>
            <a:ext cx="1932889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停盘三天，白酒版块市值蒸发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340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亿。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1076" y="3341693"/>
            <a:ext cx="20757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77%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网友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表示不会购买酒鬼酒，企业和产品口碑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严重受损。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57158" y="4198949"/>
            <a:ext cx="250188" cy="247423"/>
          </a:xfrm>
          <a:prstGeom prst="ellipse">
            <a:avLst/>
          </a:prstGeom>
          <a:gradFill rotWithShape="1">
            <a:gsLst>
              <a:gs pos="0">
                <a:srgbClr val="FFC800"/>
              </a:gs>
              <a:gs pos="100000">
                <a:srgbClr val="FF64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2148280" y="4198949"/>
            <a:ext cx="250187" cy="247423"/>
          </a:xfrm>
          <a:prstGeom prst="ellipse">
            <a:avLst/>
          </a:prstGeom>
          <a:gradFill rotWithShape="1">
            <a:gsLst>
              <a:gs pos="0">
                <a:srgbClr val="FFC800"/>
              </a:gs>
              <a:gs pos="100000">
                <a:srgbClr val="FF64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3924994" y="4198949"/>
            <a:ext cx="250187" cy="247423"/>
          </a:xfrm>
          <a:prstGeom prst="ellipse">
            <a:avLst/>
          </a:prstGeom>
          <a:gradFill rotWithShape="1">
            <a:gsLst>
              <a:gs pos="0">
                <a:srgbClr val="FFC800"/>
              </a:gs>
              <a:gs pos="100000">
                <a:srgbClr val="FF64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9925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055809"/>
            <a:ext cx="837549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484437"/>
            <a:ext cx="179546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燕尾形 26"/>
          <p:cNvSpPr/>
          <p:nvPr/>
        </p:nvSpPr>
        <p:spPr>
          <a:xfrm>
            <a:off x="3286116" y="2484437"/>
            <a:ext cx="625906" cy="500725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 rot="10800000">
            <a:off x="5000628" y="2555875"/>
            <a:ext cx="535785" cy="42862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66" y="2555875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世纪网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5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7" grpId="0" animBg="1"/>
      <p:bldP spid="28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720" y="126983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反思</a:t>
            </a:r>
            <a:endParaRPr lang="zh-CN" altLang="en-US" sz="4800" b="1" kern="0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776"/>
            <a:ext cx="3733800" cy="441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133173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舆情管理至关重要！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233985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如何应对</a:t>
            </a:r>
            <a:r>
              <a:rPr lang="en-US" altLang="zh-CN" sz="4800" b="1" dirty="0" smtClean="0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4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55600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舆情管理不等于删帖。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13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769925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舆情只能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监测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掌握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引导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，不是为了控制民意，而是实时了解民情、挖掘民意，从而辅助企业更科学的决策。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舆情监测的实质</a:t>
            </a:r>
            <a:endParaRPr lang="zh-CN" altLang="en-US" sz="2800" b="1" kern="0" dirty="0">
              <a:solidFill>
                <a:srgbClr val="3B1C03"/>
              </a:solidFill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70057"/>
            <a:ext cx="5286412" cy="296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7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是监测而不是监控</a:t>
            </a:r>
          </a:p>
        </p:txBody>
      </p:sp>
      <p:sp>
        <p:nvSpPr>
          <p:cNvPr id="43" name="矩形 42"/>
          <p:cNvSpPr/>
          <p:nvPr/>
        </p:nvSpPr>
        <p:spPr>
          <a:xfrm>
            <a:off x="3428992" y="1484305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舆情监控的主体是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执法权的国家部门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被监控对象有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危害社会、国家的重大嫌疑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监控的程序必须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合理合法。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2999"/>
            <a:ext cx="3305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126983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 smtClean="0">
                <a:solidFill>
                  <a:srgbClr val="3B1C03"/>
                </a:solidFill>
                <a:latin typeface="微软雅黑" pitchFamily="34" charset="-122"/>
                <a:ea typeface="微软雅黑" pitchFamily="34" charset="-122"/>
                <a:cs typeface="华文细黑" charset="0"/>
              </a:rPr>
              <a:t>谁能做？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634533" y="1484305"/>
            <a:ext cx="1886996" cy="1928826"/>
            <a:chOff x="1851" y="624"/>
            <a:chExt cx="812" cy="830"/>
          </a:xfrm>
        </p:grpSpPr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 algn="ctr">
              <a:solidFill>
                <a:srgbClr val="DDDDDD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17347D"/>
                </a:solidFill>
                <a:latin typeface="Arial" charset="0"/>
                <a:ea typeface="宋体" charset="-122"/>
                <a:cs typeface="Arial" charset="0"/>
              </a:endParaRPr>
            </a:p>
          </p:txBody>
        </p:sp>
        <p:pic>
          <p:nvPicPr>
            <p:cNvPr id="18" name="Picture 13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1848319" y="1484305"/>
            <a:ext cx="1928826" cy="1959707"/>
            <a:chOff x="1851" y="629"/>
            <a:chExt cx="812" cy="825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rgbClr val="3B1C03"/>
            </a:solidFill>
            <a:ln w="63500" algn="ctr">
              <a:solidFill>
                <a:srgbClr val="DDDDDD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mtClean="0">
                <a:solidFill>
                  <a:srgbClr val="17347D"/>
                </a:solidFill>
                <a:latin typeface="Arial" charset="0"/>
                <a:ea typeface="宋体" charset="-122"/>
                <a:cs typeface="Arial" charset="0"/>
              </a:endParaRPr>
            </a:p>
          </p:txBody>
        </p:sp>
        <p:pic>
          <p:nvPicPr>
            <p:cNvPr id="21" name="Picture 17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99" y="629"/>
              <a:ext cx="670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3562831" y="1841495"/>
            <a:ext cx="1655763" cy="595313"/>
          </a:xfrm>
          <a:prstGeom prst="rightArrow">
            <a:avLst>
              <a:gd name="adj1" fmla="val 49380"/>
              <a:gd name="adj2" fmla="val 68709"/>
            </a:avLst>
          </a:prstGeom>
          <a:gradFill rotWithShape="1">
            <a:gsLst>
              <a:gs pos="0">
                <a:srgbClr val="595959"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zh-CN" altLang="en-US" smtClean="0">
              <a:solidFill>
                <a:srgbClr val="17347D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 rot="10800000">
            <a:off x="4071934" y="2412999"/>
            <a:ext cx="1655763" cy="595313"/>
          </a:xfrm>
          <a:prstGeom prst="rightArrow">
            <a:avLst>
              <a:gd name="adj1" fmla="val 49380"/>
              <a:gd name="adj2" fmla="val 68709"/>
            </a:avLst>
          </a:prstGeom>
          <a:gradFill rotWithShape="1">
            <a:gsLst>
              <a:gs pos="0">
                <a:srgbClr val="595959">
                  <a:alpha val="0"/>
                </a:srgbClr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 eaLnBrk="0" hangingPunct="0"/>
            <a:endParaRPr lang="zh-CN" altLang="en-US" smtClean="0">
              <a:solidFill>
                <a:srgbClr val="17347D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55687" y="2198685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硬件支撑 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41901" y="2165648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合法资质 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86050" y="69848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舆情信息服务的门槛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82158" y="3655963"/>
            <a:ext cx="172354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网络硬件保障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48847" y="3627445"/>
            <a:ext cx="172354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职能部门授权</a:t>
            </a:r>
          </a:p>
        </p:txBody>
      </p:sp>
    </p:spTree>
  </p:cSld>
  <p:clrMapOvr>
    <a:masterClrMapping/>
  </p:clrMapOvr>
  <p:transition advTm="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5" grpId="0" build="allAtOnce"/>
      <p:bldP spid="27" grpId="0" build="allAtOnce" animBg="1"/>
      <p:bldP spid="28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6|0.7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7|0.4|0.7|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6|0.7|0.6|0.9|0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1128</Words>
  <Application>Microsoft Office PowerPoint</Application>
  <PresentationFormat>自定义</PresentationFormat>
  <Paragraphs>160</Paragraphs>
  <Slides>15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舆情信息服务品质的关键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430</cp:revision>
  <dcterms:created xsi:type="dcterms:W3CDTF">2013-05-28T02:00:25Z</dcterms:created>
  <dcterms:modified xsi:type="dcterms:W3CDTF">2013-07-16T10:24:57Z</dcterms:modified>
</cp:coreProperties>
</file>